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6" r:id="rId1"/>
  </p:sldMasterIdLst>
  <p:notesMasterIdLst>
    <p:notesMasterId r:id="rId21"/>
  </p:notesMasterIdLst>
  <p:handoutMasterIdLst>
    <p:handoutMasterId r:id="rId22"/>
  </p:handoutMasterIdLst>
  <p:sldIdLst>
    <p:sldId id="954" r:id="rId2"/>
    <p:sldId id="1170" r:id="rId3"/>
    <p:sldId id="1186" r:id="rId4"/>
    <p:sldId id="1175" r:id="rId5"/>
    <p:sldId id="1176" r:id="rId6"/>
    <p:sldId id="1177" r:id="rId7"/>
    <p:sldId id="1178" r:id="rId8"/>
    <p:sldId id="1179" r:id="rId9"/>
    <p:sldId id="1180" r:id="rId10"/>
    <p:sldId id="1181" r:id="rId11"/>
    <p:sldId id="1182" r:id="rId12"/>
    <p:sldId id="1185" r:id="rId13"/>
    <p:sldId id="1187" r:id="rId14"/>
    <p:sldId id="1183" r:id="rId15"/>
    <p:sldId id="1184" r:id="rId16"/>
    <p:sldId id="1086" r:id="rId17"/>
    <p:sldId id="1188" r:id="rId18"/>
    <p:sldId id="973" r:id="rId19"/>
    <p:sldId id="974" r:id="rId20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DE5CD"/>
    <a:srgbClr val="FF0000"/>
    <a:srgbClr val="1D2F68"/>
    <a:srgbClr val="2D2D8A"/>
    <a:srgbClr val="FFFFFF"/>
    <a:srgbClr val="0000FF"/>
    <a:srgbClr val="F49D56"/>
    <a:srgbClr val="64FF4F"/>
    <a:srgbClr val="3399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1" autoAdjust="0"/>
    <p:restoredTop sz="99831" autoAdjust="0"/>
  </p:normalViewPr>
  <p:slideViewPr>
    <p:cSldViewPr showGuides="1">
      <p:cViewPr varScale="1">
        <p:scale>
          <a:sx n="50" d="100"/>
          <a:sy n="50" d="100"/>
        </p:scale>
        <p:origin x="-1176" y="-77"/>
      </p:cViewPr>
      <p:guideLst>
        <p:guide orient="horz" pos="792"/>
        <p:guide pos="5759"/>
      </p:guideLst>
    </p:cSldViewPr>
  </p:slideViewPr>
  <p:outlineViewPr>
    <p:cViewPr>
      <p:scale>
        <a:sx n="33" d="100"/>
        <a:sy n="33" d="100"/>
      </p:scale>
      <p:origin x="0" y="248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-1554" y="-72"/>
      </p:cViewPr>
      <p:guideLst>
        <p:guide orient="horz" pos="3024"/>
        <p:guide pos="2304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1180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39" tIns="47668" rIns="97039" bIns="476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2662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797294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atinLnBrk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sunrise_plane_powerpoi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0"/>
            <a:ext cx="3563937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873750" y="269875"/>
            <a:ext cx="2895600" cy="911225"/>
            <a:chOff x="3700" y="170"/>
            <a:chExt cx="1824" cy="574"/>
          </a:xfrm>
        </p:grpSpPr>
        <p:pic>
          <p:nvPicPr>
            <p:cNvPr id="6" name="Picture 6" descr="NEW FAA LOGO"/>
            <p:cNvPicPr>
              <a:picLocks noChangeAspect="1" noChangeArrowheads="1"/>
            </p:cNvPicPr>
            <p:nvPr userDrawn="1"/>
          </p:nvPicPr>
          <p:blipFill>
            <a:blip r:embed="rId3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3" t="3734" r="14973" b="4564"/>
            <a:stretch>
              <a:fillRect/>
            </a:stretch>
          </p:blipFill>
          <p:spPr bwMode="auto">
            <a:xfrm>
              <a:off x="3700" y="170"/>
              <a:ext cx="573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7"/>
            <p:cNvSpPr txBox="1">
              <a:spLocks noChangeArrowheads="1"/>
            </p:cNvSpPr>
            <p:nvPr userDrawn="1"/>
          </p:nvSpPr>
          <p:spPr bwMode="ltGray">
            <a:xfrm>
              <a:off x="4288" y="267"/>
              <a:ext cx="12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800" b="1" smtClean="0">
                  <a:solidFill>
                    <a:schemeClr val="bg1"/>
                  </a:solidFill>
                </a:rPr>
                <a:t>Federal Aviation</a:t>
              </a:r>
              <a:br>
                <a:rPr lang="en-US" sz="1800" b="1" smtClean="0">
                  <a:solidFill>
                    <a:schemeClr val="bg1"/>
                  </a:solidFill>
                </a:rPr>
              </a:br>
              <a:r>
                <a:rPr lang="en-US" sz="1800" b="1" smtClean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9902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46088" y="598488"/>
            <a:ext cx="5154612" cy="1677987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smtClean="0"/>
              <a:t>Select to edit master title</a:t>
            </a:r>
          </a:p>
        </p:txBody>
      </p:sp>
      <p:sp>
        <p:nvSpPr>
          <p:cNvPr id="9902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49263" y="2392363"/>
            <a:ext cx="5151437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rgbClr val="990000"/>
                </a:solidFill>
              </a:defRPr>
            </a:lvl1pPr>
          </a:lstStyle>
          <a:p>
            <a:pPr lvl="0"/>
            <a:r>
              <a:rPr lang="en-US" noProof="0" smtClean="0"/>
              <a:t>Select to 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3008552191"/>
      </p:ext>
    </p:extLst>
  </p:cSld>
  <p:clrMapOvr>
    <a:masterClrMapping/>
  </p:clrMapOvr>
  <p:transition spd="med"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00666"/>
      </p:ext>
    </p:extLst>
  </p:cSld>
  <p:clrMapOvr>
    <a:masterClrMapping/>
  </p:clrMapOvr>
  <p:transition spd="med"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0975" y="223838"/>
            <a:ext cx="2011363" cy="5795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23838"/>
            <a:ext cx="5883275" cy="5795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36797"/>
      </p:ext>
    </p:extLst>
  </p:cSld>
  <p:clrMapOvr>
    <a:masterClrMapping/>
  </p:clrMapOvr>
  <p:transition spd="med">
    <p:pull dir="l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3838"/>
            <a:ext cx="8047038" cy="847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508125"/>
            <a:ext cx="8047038" cy="45116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603138740"/>
      </p:ext>
    </p:extLst>
  </p:cSld>
  <p:clrMapOvr>
    <a:masterClrMapping/>
  </p:clrMapOvr>
  <p:transition spd="med">
    <p:pull dir="l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3838"/>
            <a:ext cx="8047038" cy="847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508125"/>
            <a:ext cx="3946525" cy="4511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225" y="1508125"/>
            <a:ext cx="3948113" cy="4511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19490"/>
      </p:ext>
    </p:extLst>
  </p:cSld>
  <p:clrMapOvr>
    <a:masterClrMapping/>
  </p:clrMapOvr>
  <p:transition spd="med">
    <p:pull dir="l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3838"/>
            <a:ext cx="8047038" cy="847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508125"/>
            <a:ext cx="3946525" cy="4511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594225" y="1508125"/>
            <a:ext cx="3948113" cy="45116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938459779"/>
      </p:ext>
    </p:extLst>
  </p:cSld>
  <p:clrMapOvr>
    <a:masterClrMapping/>
  </p:clrMapOvr>
  <p:transition spd="med">
    <p:pull dir="l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3838"/>
            <a:ext cx="8047038" cy="847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508125"/>
            <a:ext cx="8047038" cy="2179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3840163"/>
            <a:ext cx="8047038" cy="21796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15597"/>
      </p:ext>
    </p:extLst>
  </p:cSld>
  <p:clrMapOvr>
    <a:masterClrMapping/>
  </p:clrMapOvr>
  <p:transition spd="med"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45436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2471871"/>
      </p:ext>
    </p:extLst>
  </p:cSld>
  <p:clrMapOvr>
    <a:masterClrMapping/>
  </p:clrMapOvr>
  <p:transition spd="med"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6525" cy="451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225" y="1508125"/>
            <a:ext cx="3948113" cy="451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13683"/>
      </p:ext>
    </p:extLst>
  </p:cSld>
  <p:clrMapOvr>
    <a:masterClrMapping/>
  </p:clrMapOvr>
  <p:transition spd="med"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96082"/>
      </p:ext>
    </p:extLst>
  </p:cSld>
  <p:clrMapOvr>
    <a:masterClrMapping/>
  </p:clrMapOvr>
  <p:transition spd="med"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99381"/>
      </p:ext>
    </p:extLst>
  </p:cSld>
  <p:clrMapOvr>
    <a:masterClrMapping/>
  </p:clrMapOvr>
  <p:transition spd="med"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4646964"/>
      </p:ext>
    </p:extLst>
  </p:cSld>
  <p:clrMapOvr>
    <a:masterClrMapping/>
  </p:clrMapOvr>
  <p:transition spd="med"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6681543"/>
      </p:ext>
    </p:extLst>
  </p:cSld>
  <p:clrMapOvr>
    <a:masterClrMapping/>
  </p:clrMapOvr>
  <p:transition spd="med"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3230475"/>
      </p:ext>
    </p:extLst>
  </p:cSld>
  <p:clrMapOvr>
    <a:masterClrMapping/>
  </p:clrMapOvr>
  <p:transition spd="med"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046788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47038" cy="451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49263" y="6251575"/>
            <a:ext cx="2979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1200" dirty="0" smtClean="0">
                <a:solidFill>
                  <a:srgbClr val="C0C0C0"/>
                </a:solidFill>
              </a:rPr>
              <a:t>GOLD Second Edition</a:t>
            </a:r>
            <a:br>
              <a:rPr lang="en-US" sz="1200" dirty="0" smtClean="0">
                <a:solidFill>
                  <a:srgbClr val="C0C0C0"/>
                </a:solidFill>
              </a:rPr>
            </a:br>
            <a:r>
              <a:rPr lang="en-US" sz="1200" dirty="0" smtClean="0">
                <a:solidFill>
                  <a:srgbClr val="C0C0C0"/>
                </a:solidFill>
              </a:rPr>
              <a:t>CNSG/17, 13-17 May 2013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940550" y="63055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spcBef>
                <a:spcPct val="0"/>
              </a:spcBef>
            </a:pPr>
            <a:fld id="{18F0B70D-FE09-4663-B882-C43F207B368F}" type="slidenum">
              <a:rPr lang="en-US" sz="1200" b="1">
                <a:solidFill>
                  <a:schemeClr val="bg1"/>
                </a:solidFill>
              </a:rPr>
              <a:pPr algn="r">
                <a:spcBef>
                  <a:spcPct val="0"/>
                </a:spcBef>
              </a:pPr>
              <a:t>‹#›</a:t>
            </a:fld>
            <a:endParaRPr lang="en-US" sz="1200" b="1">
              <a:solidFill>
                <a:schemeClr val="bg1"/>
              </a:solidFill>
            </a:endParaRPr>
          </a:p>
        </p:txBody>
      </p:sp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5708650" y="6124575"/>
            <a:ext cx="2047875" cy="661988"/>
            <a:chOff x="3596" y="3858"/>
            <a:chExt cx="1290" cy="417"/>
          </a:xfrm>
        </p:grpSpPr>
        <p:pic>
          <p:nvPicPr>
            <p:cNvPr id="1032" name="Picture 7" descr="NEW FAA LOGO"/>
            <p:cNvPicPr>
              <a:picLocks noChangeAspect="1" noChangeArrowheads="1"/>
            </p:cNvPicPr>
            <p:nvPr userDrawn="1"/>
          </p:nvPicPr>
          <p:blipFill>
            <a:blip r:embed="rId17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3" t="3734" r="14973" b="4564"/>
            <a:stretch>
              <a:fillRect/>
            </a:stretch>
          </p:blipFill>
          <p:spPr bwMode="auto">
            <a:xfrm>
              <a:off x="3596" y="3858"/>
              <a:ext cx="416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4" name="Text Box 8"/>
            <p:cNvSpPr txBox="1">
              <a:spLocks noChangeArrowheads="1"/>
            </p:cNvSpPr>
            <p:nvPr userDrawn="1"/>
          </p:nvSpPr>
          <p:spPr bwMode="auto">
            <a:xfrm>
              <a:off x="4023" y="3933"/>
              <a:ext cx="8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200" b="1" smtClean="0">
                  <a:solidFill>
                    <a:schemeClr val="bg1"/>
                  </a:solidFill>
                </a:rPr>
                <a:t>Federal Aviation</a:t>
              </a:r>
              <a:br>
                <a:rPr lang="en-US" sz="1200" b="1" smtClean="0">
                  <a:solidFill>
                    <a:schemeClr val="bg1"/>
                  </a:solidFill>
                </a:rPr>
              </a:br>
              <a:r>
                <a:rPr lang="en-US" sz="1200" b="1" smtClean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23838"/>
            <a:ext cx="8047038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grpSp>
        <p:nvGrpSpPr>
          <p:cNvPr id="10" name="Group 12"/>
          <p:cNvGrpSpPr>
            <a:grpSpLocks/>
          </p:cNvGrpSpPr>
          <p:nvPr userDrawn="1"/>
        </p:nvGrpSpPr>
        <p:grpSpPr bwMode="auto">
          <a:xfrm>
            <a:off x="2971800" y="6057900"/>
            <a:ext cx="2514600" cy="800100"/>
            <a:chOff x="1872" y="3792"/>
            <a:chExt cx="1584" cy="528"/>
          </a:xfrm>
        </p:grpSpPr>
        <p:sp>
          <p:nvSpPr>
            <p:cNvPr id="11" name="Text Box 13"/>
            <p:cNvSpPr txBox="1">
              <a:spLocks noChangeArrowheads="1"/>
            </p:cNvSpPr>
            <p:nvPr userDrawn="1"/>
          </p:nvSpPr>
          <p:spPr bwMode="auto">
            <a:xfrm>
              <a:off x="2304" y="3888"/>
              <a:ext cx="1152" cy="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1B3168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indent="3175" algn="l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algn="l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algn="l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algn="l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algn="l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4000" b="1" smtClean="0">
                  <a:solidFill>
                    <a:srgbClr val="FFCC00"/>
                  </a:solidFill>
                  <a:latin typeface="Arial Black" pitchFamily="34" charset="0"/>
                </a:rPr>
                <a:t>GOLD</a:t>
              </a:r>
            </a:p>
          </p:txBody>
        </p:sp>
        <p:grpSp>
          <p:nvGrpSpPr>
            <p:cNvPr id="12" name="Group 14"/>
            <p:cNvGrpSpPr>
              <a:grpSpLocks/>
            </p:cNvGrpSpPr>
            <p:nvPr userDrawn="1"/>
          </p:nvGrpSpPr>
          <p:grpSpPr bwMode="auto">
            <a:xfrm>
              <a:off x="1872" y="3792"/>
              <a:ext cx="432" cy="528"/>
              <a:chOff x="4445" y="1632"/>
              <a:chExt cx="403" cy="459"/>
            </a:xfrm>
          </p:grpSpPr>
          <p:sp>
            <p:nvSpPr>
              <p:cNvPr id="13" name="Freeform 15"/>
              <p:cNvSpPr>
                <a:spLocks/>
              </p:cNvSpPr>
              <p:nvPr userDrawn="1"/>
            </p:nvSpPr>
            <p:spPr bwMode="auto">
              <a:xfrm>
                <a:off x="4445" y="1632"/>
                <a:ext cx="403" cy="459"/>
              </a:xfrm>
              <a:custGeom>
                <a:avLst/>
                <a:gdLst>
                  <a:gd name="T0" fmla="*/ 226 w 403"/>
                  <a:gd name="T1" fmla="*/ 0 h 459"/>
                  <a:gd name="T2" fmla="*/ 111 w 403"/>
                  <a:gd name="T3" fmla="*/ 66 h 459"/>
                  <a:gd name="T4" fmla="*/ 3 w 403"/>
                  <a:gd name="T5" fmla="*/ 140 h 459"/>
                  <a:gd name="T6" fmla="*/ 0 w 403"/>
                  <a:gd name="T7" fmla="*/ 158 h 459"/>
                  <a:gd name="T8" fmla="*/ 1 w 403"/>
                  <a:gd name="T9" fmla="*/ 180 h 459"/>
                  <a:gd name="T10" fmla="*/ 0 w 403"/>
                  <a:gd name="T11" fmla="*/ 227 h 459"/>
                  <a:gd name="T12" fmla="*/ 19 w 403"/>
                  <a:gd name="T13" fmla="*/ 351 h 459"/>
                  <a:gd name="T14" fmla="*/ 33 w 403"/>
                  <a:gd name="T15" fmla="*/ 402 h 459"/>
                  <a:gd name="T16" fmla="*/ 51 w 403"/>
                  <a:gd name="T17" fmla="*/ 443 h 459"/>
                  <a:gd name="T18" fmla="*/ 63 w 403"/>
                  <a:gd name="T19" fmla="*/ 450 h 459"/>
                  <a:gd name="T20" fmla="*/ 78 w 403"/>
                  <a:gd name="T21" fmla="*/ 453 h 459"/>
                  <a:gd name="T22" fmla="*/ 142 w 403"/>
                  <a:gd name="T23" fmla="*/ 459 h 459"/>
                  <a:gd name="T24" fmla="*/ 175 w 403"/>
                  <a:gd name="T25" fmla="*/ 459 h 459"/>
                  <a:gd name="T26" fmla="*/ 198 w 403"/>
                  <a:gd name="T27" fmla="*/ 446 h 459"/>
                  <a:gd name="T28" fmla="*/ 228 w 403"/>
                  <a:gd name="T29" fmla="*/ 444 h 459"/>
                  <a:gd name="T30" fmla="*/ 268 w 403"/>
                  <a:gd name="T31" fmla="*/ 435 h 459"/>
                  <a:gd name="T32" fmla="*/ 358 w 403"/>
                  <a:gd name="T33" fmla="*/ 410 h 459"/>
                  <a:gd name="T34" fmla="*/ 403 w 403"/>
                  <a:gd name="T35" fmla="*/ 393 h 459"/>
                  <a:gd name="T36" fmla="*/ 388 w 403"/>
                  <a:gd name="T37" fmla="*/ 329 h 459"/>
                  <a:gd name="T38" fmla="*/ 384 w 403"/>
                  <a:gd name="T39" fmla="*/ 273 h 459"/>
                  <a:gd name="T40" fmla="*/ 379 w 403"/>
                  <a:gd name="T41" fmla="*/ 215 h 459"/>
                  <a:gd name="T42" fmla="*/ 381 w 403"/>
                  <a:gd name="T43" fmla="*/ 152 h 459"/>
                  <a:gd name="T44" fmla="*/ 390 w 403"/>
                  <a:gd name="T45" fmla="*/ 102 h 459"/>
                  <a:gd name="T46" fmla="*/ 394 w 403"/>
                  <a:gd name="T47" fmla="*/ 51 h 459"/>
                  <a:gd name="T48" fmla="*/ 355 w 403"/>
                  <a:gd name="T49" fmla="*/ 62 h 459"/>
                  <a:gd name="T50" fmla="*/ 310 w 403"/>
                  <a:gd name="T51" fmla="*/ 75 h 459"/>
                  <a:gd name="T52" fmla="*/ 255 w 403"/>
                  <a:gd name="T53" fmla="*/ 93 h 459"/>
                  <a:gd name="T54" fmla="*/ 204 w 403"/>
                  <a:gd name="T55" fmla="*/ 114 h 459"/>
                  <a:gd name="T56" fmla="*/ 151 w 403"/>
                  <a:gd name="T57" fmla="*/ 135 h 459"/>
                  <a:gd name="T58" fmla="*/ 39 w 403"/>
                  <a:gd name="T59" fmla="*/ 134 h 459"/>
                  <a:gd name="T60" fmla="*/ 228 w 403"/>
                  <a:gd name="T61" fmla="*/ 8 h 459"/>
                  <a:gd name="T62" fmla="*/ 226 w 403"/>
                  <a:gd name="T63" fmla="*/ 0 h 45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403" h="459">
                    <a:moveTo>
                      <a:pt x="226" y="0"/>
                    </a:moveTo>
                    <a:lnTo>
                      <a:pt x="111" y="66"/>
                    </a:lnTo>
                    <a:lnTo>
                      <a:pt x="3" y="140"/>
                    </a:lnTo>
                    <a:lnTo>
                      <a:pt x="0" y="158"/>
                    </a:lnTo>
                    <a:lnTo>
                      <a:pt x="1" y="180"/>
                    </a:lnTo>
                    <a:lnTo>
                      <a:pt x="0" y="227"/>
                    </a:lnTo>
                    <a:lnTo>
                      <a:pt x="19" y="351"/>
                    </a:lnTo>
                    <a:lnTo>
                      <a:pt x="33" y="402"/>
                    </a:lnTo>
                    <a:lnTo>
                      <a:pt x="51" y="443"/>
                    </a:lnTo>
                    <a:lnTo>
                      <a:pt x="63" y="450"/>
                    </a:lnTo>
                    <a:lnTo>
                      <a:pt x="78" y="453"/>
                    </a:lnTo>
                    <a:lnTo>
                      <a:pt x="142" y="459"/>
                    </a:lnTo>
                    <a:lnTo>
                      <a:pt x="175" y="459"/>
                    </a:lnTo>
                    <a:lnTo>
                      <a:pt x="198" y="446"/>
                    </a:lnTo>
                    <a:lnTo>
                      <a:pt x="228" y="444"/>
                    </a:lnTo>
                    <a:lnTo>
                      <a:pt x="268" y="435"/>
                    </a:lnTo>
                    <a:lnTo>
                      <a:pt x="358" y="410"/>
                    </a:lnTo>
                    <a:lnTo>
                      <a:pt x="403" y="393"/>
                    </a:lnTo>
                    <a:lnTo>
                      <a:pt x="388" y="329"/>
                    </a:lnTo>
                    <a:lnTo>
                      <a:pt x="384" y="273"/>
                    </a:lnTo>
                    <a:lnTo>
                      <a:pt x="379" y="215"/>
                    </a:lnTo>
                    <a:lnTo>
                      <a:pt x="381" y="152"/>
                    </a:lnTo>
                    <a:lnTo>
                      <a:pt x="390" y="102"/>
                    </a:lnTo>
                    <a:lnTo>
                      <a:pt x="394" y="51"/>
                    </a:lnTo>
                    <a:lnTo>
                      <a:pt x="355" y="62"/>
                    </a:lnTo>
                    <a:lnTo>
                      <a:pt x="310" y="75"/>
                    </a:lnTo>
                    <a:lnTo>
                      <a:pt x="255" y="93"/>
                    </a:lnTo>
                    <a:lnTo>
                      <a:pt x="204" y="114"/>
                    </a:lnTo>
                    <a:lnTo>
                      <a:pt x="151" y="135"/>
                    </a:lnTo>
                    <a:lnTo>
                      <a:pt x="39" y="134"/>
                    </a:lnTo>
                    <a:lnTo>
                      <a:pt x="228" y="8"/>
                    </a:lnTo>
                    <a:lnTo>
                      <a:pt x="226" y="0"/>
                    </a:lnTo>
                    <a:close/>
                  </a:path>
                </a:pathLst>
              </a:custGeom>
              <a:solidFill>
                <a:srgbClr val="CC990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4" name="Freeform 16"/>
              <p:cNvSpPr>
                <a:spLocks/>
              </p:cNvSpPr>
              <p:nvPr userDrawn="1"/>
            </p:nvSpPr>
            <p:spPr bwMode="auto">
              <a:xfrm>
                <a:off x="4485" y="1638"/>
                <a:ext cx="347" cy="129"/>
              </a:xfrm>
              <a:custGeom>
                <a:avLst/>
                <a:gdLst>
                  <a:gd name="T0" fmla="*/ 182 w 347"/>
                  <a:gd name="T1" fmla="*/ 18 h 129"/>
                  <a:gd name="T2" fmla="*/ 188 w 347"/>
                  <a:gd name="T3" fmla="*/ 0 h 129"/>
                  <a:gd name="T4" fmla="*/ 0 w 347"/>
                  <a:gd name="T5" fmla="*/ 126 h 129"/>
                  <a:gd name="T6" fmla="*/ 102 w 347"/>
                  <a:gd name="T7" fmla="*/ 129 h 129"/>
                  <a:gd name="T8" fmla="*/ 179 w 347"/>
                  <a:gd name="T9" fmla="*/ 102 h 129"/>
                  <a:gd name="T10" fmla="*/ 258 w 347"/>
                  <a:gd name="T11" fmla="*/ 72 h 129"/>
                  <a:gd name="T12" fmla="*/ 347 w 347"/>
                  <a:gd name="T13" fmla="*/ 41 h 129"/>
                  <a:gd name="T14" fmla="*/ 321 w 347"/>
                  <a:gd name="T15" fmla="*/ 47 h 129"/>
                  <a:gd name="T16" fmla="*/ 323 w 347"/>
                  <a:gd name="T17" fmla="*/ 39 h 129"/>
                  <a:gd name="T18" fmla="*/ 312 w 347"/>
                  <a:gd name="T19" fmla="*/ 44 h 129"/>
                  <a:gd name="T20" fmla="*/ 305 w 347"/>
                  <a:gd name="T21" fmla="*/ 36 h 129"/>
                  <a:gd name="T22" fmla="*/ 294 w 347"/>
                  <a:gd name="T23" fmla="*/ 39 h 129"/>
                  <a:gd name="T24" fmla="*/ 288 w 347"/>
                  <a:gd name="T25" fmla="*/ 32 h 129"/>
                  <a:gd name="T26" fmla="*/ 270 w 347"/>
                  <a:gd name="T27" fmla="*/ 36 h 129"/>
                  <a:gd name="T28" fmla="*/ 261 w 347"/>
                  <a:gd name="T29" fmla="*/ 30 h 129"/>
                  <a:gd name="T30" fmla="*/ 243 w 347"/>
                  <a:gd name="T31" fmla="*/ 35 h 129"/>
                  <a:gd name="T32" fmla="*/ 239 w 347"/>
                  <a:gd name="T33" fmla="*/ 24 h 129"/>
                  <a:gd name="T34" fmla="*/ 222 w 347"/>
                  <a:gd name="T35" fmla="*/ 29 h 129"/>
                  <a:gd name="T36" fmla="*/ 224 w 347"/>
                  <a:gd name="T37" fmla="*/ 17 h 129"/>
                  <a:gd name="T38" fmla="*/ 204 w 347"/>
                  <a:gd name="T39" fmla="*/ 27 h 129"/>
                  <a:gd name="T40" fmla="*/ 198 w 347"/>
                  <a:gd name="T41" fmla="*/ 18 h 129"/>
                  <a:gd name="T42" fmla="*/ 182 w 347"/>
                  <a:gd name="T43" fmla="*/ 18 h 12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347" h="129">
                    <a:moveTo>
                      <a:pt x="182" y="18"/>
                    </a:moveTo>
                    <a:lnTo>
                      <a:pt x="188" y="0"/>
                    </a:lnTo>
                    <a:lnTo>
                      <a:pt x="0" y="126"/>
                    </a:lnTo>
                    <a:lnTo>
                      <a:pt x="102" y="129"/>
                    </a:lnTo>
                    <a:lnTo>
                      <a:pt x="179" y="102"/>
                    </a:lnTo>
                    <a:lnTo>
                      <a:pt x="258" y="72"/>
                    </a:lnTo>
                    <a:lnTo>
                      <a:pt x="347" y="41"/>
                    </a:lnTo>
                    <a:lnTo>
                      <a:pt x="321" y="47"/>
                    </a:lnTo>
                    <a:lnTo>
                      <a:pt x="323" y="39"/>
                    </a:lnTo>
                    <a:lnTo>
                      <a:pt x="312" y="44"/>
                    </a:lnTo>
                    <a:lnTo>
                      <a:pt x="305" y="36"/>
                    </a:lnTo>
                    <a:lnTo>
                      <a:pt x="294" y="39"/>
                    </a:lnTo>
                    <a:lnTo>
                      <a:pt x="288" y="32"/>
                    </a:lnTo>
                    <a:lnTo>
                      <a:pt x="270" y="36"/>
                    </a:lnTo>
                    <a:lnTo>
                      <a:pt x="261" y="30"/>
                    </a:lnTo>
                    <a:lnTo>
                      <a:pt x="243" y="35"/>
                    </a:lnTo>
                    <a:lnTo>
                      <a:pt x="239" y="24"/>
                    </a:lnTo>
                    <a:lnTo>
                      <a:pt x="222" y="29"/>
                    </a:lnTo>
                    <a:lnTo>
                      <a:pt x="224" y="17"/>
                    </a:lnTo>
                    <a:lnTo>
                      <a:pt x="204" y="27"/>
                    </a:lnTo>
                    <a:lnTo>
                      <a:pt x="198" y="18"/>
                    </a:lnTo>
                    <a:lnTo>
                      <a:pt x="182" y="18"/>
                    </a:lnTo>
                    <a:close/>
                  </a:path>
                </a:pathLst>
              </a:custGeom>
              <a:solidFill>
                <a:srgbClr val="F8F8F8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" name="Freeform 17"/>
              <p:cNvSpPr>
                <a:spLocks/>
              </p:cNvSpPr>
              <p:nvPr userDrawn="1"/>
            </p:nvSpPr>
            <p:spPr bwMode="auto">
              <a:xfrm>
                <a:off x="4605" y="1682"/>
                <a:ext cx="39" cy="24"/>
              </a:xfrm>
              <a:custGeom>
                <a:avLst/>
                <a:gdLst>
                  <a:gd name="T0" fmla="*/ 0 w 39"/>
                  <a:gd name="T1" fmla="*/ 24 h 24"/>
                  <a:gd name="T2" fmla="*/ 39 w 39"/>
                  <a:gd name="T3" fmla="*/ 0 h 2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9" h="24">
                    <a:moveTo>
                      <a:pt x="0" y="24"/>
                    </a:moveTo>
                    <a:lnTo>
                      <a:pt x="3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6" name="Freeform 18"/>
              <p:cNvSpPr>
                <a:spLocks/>
              </p:cNvSpPr>
              <p:nvPr userDrawn="1"/>
            </p:nvSpPr>
            <p:spPr bwMode="auto">
              <a:xfrm>
                <a:off x="4644" y="1685"/>
                <a:ext cx="20" cy="15"/>
              </a:xfrm>
              <a:custGeom>
                <a:avLst/>
                <a:gdLst>
                  <a:gd name="T0" fmla="*/ 0 w 20"/>
                  <a:gd name="T1" fmla="*/ 15 h 15"/>
                  <a:gd name="T2" fmla="*/ 20 w 20"/>
                  <a:gd name="T3" fmla="*/ 0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7" name="Freeform 19"/>
              <p:cNvSpPr>
                <a:spLocks/>
              </p:cNvSpPr>
              <p:nvPr userDrawn="1"/>
            </p:nvSpPr>
            <p:spPr bwMode="auto">
              <a:xfrm>
                <a:off x="4650" y="1713"/>
                <a:ext cx="21" cy="12"/>
              </a:xfrm>
              <a:custGeom>
                <a:avLst/>
                <a:gdLst>
                  <a:gd name="T0" fmla="*/ 0 w 21"/>
                  <a:gd name="T1" fmla="*/ 12 h 12"/>
                  <a:gd name="T2" fmla="*/ 21 w 21"/>
                  <a:gd name="T3" fmla="*/ 0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" h="12">
                    <a:moveTo>
                      <a:pt x="0" y="12"/>
                    </a:moveTo>
                    <a:lnTo>
                      <a:pt x="21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8" name="Freeform 20"/>
              <p:cNvSpPr>
                <a:spLocks/>
              </p:cNvSpPr>
              <p:nvPr userDrawn="1"/>
            </p:nvSpPr>
            <p:spPr bwMode="auto">
              <a:xfrm>
                <a:off x="4598" y="1722"/>
                <a:ext cx="18" cy="14"/>
              </a:xfrm>
              <a:custGeom>
                <a:avLst/>
                <a:gdLst>
                  <a:gd name="T0" fmla="*/ 0 w 18"/>
                  <a:gd name="T1" fmla="*/ 14 h 14"/>
                  <a:gd name="T2" fmla="*/ 18 w 18"/>
                  <a:gd name="T3" fmla="*/ 0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8" h="14">
                    <a:moveTo>
                      <a:pt x="0" y="14"/>
                    </a:moveTo>
                    <a:lnTo>
                      <a:pt x="18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" name="Freeform 21"/>
              <p:cNvSpPr>
                <a:spLocks/>
              </p:cNvSpPr>
              <p:nvPr userDrawn="1"/>
            </p:nvSpPr>
            <p:spPr bwMode="auto">
              <a:xfrm>
                <a:off x="4469" y="1821"/>
                <a:ext cx="114" cy="95"/>
              </a:xfrm>
              <a:custGeom>
                <a:avLst/>
                <a:gdLst>
                  <a:gd name="T0" fmla="*/ 0 w 114"/>
                  <a:gd name="T1" fmla="*/ 15 h 95"/>
                  <a:gd name="T2" fmla="*/ 0 w 114"/>
                  <a:gd name="T3" fmla="*/ 39 h 95"/>
                  <a:gd name="T4" fmla="*/ 1 w 114"/>
                  <a:gd name="T5" fmla="*/ 63 h 95"/>
                  <a:gd name="T6" fmla="*/ 6 w 114"/>
                  <a:gd name="T7" fmla="*/ 80 h 95"/>
                  <a:gd name="T8" fmla="*/ 13 w 114"/>
                  <a:gd name="T9" fmla="*/ 93 h 95"/>
                  <a:gd name="T10" fmla="*/ 31 w 114"/>
                  <a:gd name="T11" fmla="*/ 95 h 95"/>
                  <a:gd name="T12" fmla="*/ 54 w 114"/>
                  <a:gd name="T13" fmla="*/ 95 h 95"/>
                  <a:gd name="T14" fmla="*/ 91 w 114"/>
                  <a:gd name="T15" fmla="*/ 93 h 95"/>
                  <a:gd name="T16" fmla="*/ 109 w 114"/>
                  <a:gd name="T17" fmla="*/ 83 h 95"/>
                  <a:gd name="T18" fmla="*/ 114 w 114"/>
                  <a:gd name="T19" fmla="*/ 54 h 95"/>
                  <a:gd name="T20" fmla="*/ 109 w 114"/>
                  <a:gd name="T21" fmla="*/ 29 h 95"/>
                  <a:gd name="T22" fmla="*/ 103 w 114"/>
                  <a:gd name="T23" fmla="*/ 11 h 95"/>
                  <a:gd name="T24" fmla="*/ 91 w 114"/>
                  <a:gd name="T25" fmla="*/ 6 h 95"/>
                  <a:gd name="T26" fmla="*/ 48 w 114"/>
                  <a:gd name="T27" fmla="*/ 0 h 95"/>
                  <a:gd name="T28" fmla="*/ 12 w 114"/>
                  <a:gd name="T29" fmla="*/ 3 h 95"/>
                  <a:gd name="T30" fmla="*/ 0 w 114"/>
                  <a:gd name="T31" fmla="*/ 15 h 9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14" h="95">
                    <a:moveTo>
                      <a:pt x="0" y="15"/>
                    </a:moveTo>
                    <a:lnTo>
                      <a:pt x="0" y="39"/>
                    </a:lnTo>
                    <a:lnTo>
                      <a:pt x="1" y="63"/>
                    </a:lnTo>
                    <a:lnTo>
                      <a:pt x="6" y="80"/>
                    </a:lnTo>
                    <a:lnTo>
                      <a:pt x="13" y="93"/>
                    </a:lnTo>
                    <a:lnTo>
                      <a:pt x="31" y="95"/>
                    </a:lnTo>
                    <a:lnTo>
                      <a:pt x="54" y="95"/>
                    </a:lnTo>
                    <a:lnTo>
                      <a:pt x="91" y="93"/>
                    </a:lnTo>
                    <a:lnTo>
                      <a:pt x="109" y="83"/>
                    </a:lnTo>
                    <a:lnTo>
                      <a:pt x="114" y="54"/>
                    </a:lnTo>
                    <a:lnTo>
                      <a:pt x="109" y="29"/>
                    </a:lnTo>
                    <a:lnTo>
                      <a:pt x="103" y="11"/>
                    </a:lnTo>
                    <a:lnTo>
                      <a:pt x="91" y="6"/>
                    </a:lnTo>
                    <a:lnTo>
                      <a:pt x="48" y="0"/>
                    </a:lnTo>
                    <a:lnTo>
                      <a:pt x="12" y="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0" name="Freeform 22"/>
              <p:cNvSpPr>
                <a:spLocks/>
              </p:cNvSpPr>
              <p:nvPr userDrawn="1"/>
            </p:nvSpPr>
            <p:spPr bwMode="auto">
              <a:xfrm>
                <a:off x="4598" y="1797"/>
                <a:ext cx="39" cy="261"/>
              </a:xfrm>
              <a:custGeom>
                <a:avLst/>
                <a:gdLst>
                  <a:gd name="T0" fmla="*/ 0 w 39"/>
                  <a:gd name="T1" fmla="*/ 0 h 261"/>
                  <a:gd name="T2" fmla="*/ 1 w 39"/>
                  <a:gd name="T3" fmla="*/ 44 h 261"/>
                  <a:gd name="T4" fmla="*/ 3 w 39"/>
                  <a:gd name="T5" fmla="*/ 92 h 261"/>
                  <a:gd name="T6" fmla="*/ 13 w 39"/>
                  <a:gd name="T7" fmla="*/ 159 h 261"/>
                  <a:gd name="T8" fmla="*/ 25 w 39"/>
                  <a:gd name="T9" fmla="*/ 219 h 261"/>
                  <a:gd name="T10" fmla="*/ 39 w 39"/>
                  <a:gd name="T11" fmla="*/ 261 h 2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9" h="261">
                    <a:moveTo>
                      <a:pt x="0" y="0"/>
                    </a:moveTo>
                    <a:lnTo>
                      <a:pt x="1" y="44"/>
                    </a:lnTo>
                    <a:lnTo>
                      <a:pt x="3" y="92"/>
                    </a:lnTo>
                    <a:lnTo>
                      <a:pt x="13" y="159"/>
                    </a:lnTo>
                    <a:lnTo>
                      <a:pt x="25" y="219"/>
                    </a:lnTo>
                    <a:lnTo>
                      <a:pt x="39" y="261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1" name="Freeform 23"/>
              <p:cNvSpPr>
                <a:spLocks/>
              </p:cNvSpPr>
              <p:nvPr userDrawn="1"/>
            </p:nvSpPr>
            <p:spPr bwMode="auto">
              <a:xfrm>
                <a:off x="4599" y="1800"/>
                <a:ext cx="14" cy="156"/>
              </a:xfrm>
              <a:custGeom>
                <a:avLst/>
                <a:gdLst>
                  <a:gd name="T0" fmla="*/ 0 w 14"/>
                  <a:gd name="T1" fmla="*/ 0 h 156"/>
                  <a:gd name="T2" fmla="*/ 5 w 14"/>
                  <a:gd name="T3" fmla="*/ 80 h 156"/>
                  <a:gd name="T4" fmla="*/ 14 w 14"/>
                  <a:gd name="T5" fmla="*/ 156 h 15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156">
                    <a:moveTo>
                      <a:pt x="0" y="0"/>
                    </a:moveTo>
                    <a:lnTo>
                      <a:pt x="5" y="80"/>
                    </a:lnTo>
                    <a:lnTo>
                      <a:pt x="14" y="156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  <p:sldLayoutId id="2147484092" r:id="rId11"/>
    <p:sldLayoutId id="2147484093" r:id="rId12"/>
    <p:sldLayoutId id="2147484094" r:id="rId13"/>
    <p:sldLayoutId id="2147484095" r:id="rId14"/>
    <p:sldLayoutId id="2147484096" r:id="rId15"/>
  </p:sldLayoutIdLst>
  <p:transition spd="med">
    <p:pull dir="lu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50000"/>
        </a:spcBef>
        <a:spcAft>
          <a:spcPct val="0"/>
        </a:spcAft>
        <a:defRPr sz="36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50000"/>
        </a:spcBef>
        <a:spcAft>
          <a:spcPct val="0"/>
        </a:spcAft>
        <a:defRPr sz="3600" b="1">
          <a:solidFill>
            <a:srgbClr val="1D2F68"/>
          </a:solidFill>
          <a:latin typeface="Arial" pitchFamily="34" charset="0"/>
        </a:defRPr>
      </a:lvl2pPr>
      <a:lvl3pPr algn="l" rtl="0" eaLnBrk="0" fontAlgn="base" hangingPunct="0">
        <a:spcBef>
          <a:spcPct val="50000"/>
        </a:spcBef>
        <a:spcAft>
          <a:spcPct val="0"/>
        </a:spcAft>
        <a:defRPr sz="3600" b="1">
          <a:solidFill>
            <a:srgbClr val="1D2F68"/>
          </a:solidFill>
          <a:latin typeface="Arial" pitchFamily="34" charset="0"/>
        </a:defRPr>
      </a:lvl3pPr>
      <a:lvl4pPr algn="l" rtl="0" eaLnBrk="0" fontAlgn="base" hangingPunct="0">
        <a:spcBef>
          <a:spcPct val="50000"/>
        </a:spcBef>
        <a:spcAft>
          <a:spcPct val="0"/>
        </a:spcAft>
        <a:defRPr sz="3600" b="1">
          <a:solidFill>
            <a:srgbClr val="1D2F68"/>
          </a:solidFill>
          <a:latin typeface="Arial" pitchFamily="34" charset="0"/>
        </a:defRPr>
      </a:lvl4pPr>
      <a:lvl5pPr algn="l" rtl="0" eaLnBrk="0" fontAlgn="base" hangingPunct="0">
        <a:spcBef>
          <a:spcPct val="50000"/>
        </a:spcBef>
        <a:spcAft>
          <a:spcPct val="0"/>
        </a:spcAft>
        <a:defRPr sz="3600" b="1">
          <a:solidFill>
            <a:srgbClr val="1D2F68"/>
          </a:solidFill>
          <a:latin typeface="Arial" pitchFamily="34" charset="0"/>
        </a:defRPr>
      </a:lvl5pPr>
      <a:lvl6pPr marL="457200" algn="l" rtl="0" fontAlgn="base">
        <a:spcBef>
          <a:spcPct val="50000"/>
        </a:spcBef>
        <a:spcAft>
          <a:spcPct val="0"/>
        </a:spcAft>
        <a:defRPr sz="3600" b="1">
          <a:solidFill>
            <a:srgbClr val="1D2F68"/>
          </a:solidFill>
          <a:latin typeface="Arial" pitchFamily="34" charset="0"/>
        </a:defRPr>
      </a:lvl6pPr>
      <a:lvl7pPr marL="914400" algn="l" rtl="0" fontAlgn="base">
        <a:spcBef>
          <a:spcPct val="50000"/>
        </a:spcBef>
        <a:spcAft>
          <a:spcPct val="0"/>
        </a:spcAft>
        <a:defRPr sz="3600" b="1">
          <a:solidFill>
            <a:srgbClr val="1D2F68"/>
          </a:solidFill>
          <a:latin typeface="Arial" pitchFamily="34" charset="0"/>
        </a:defRPr>
      </a:lvl7pPr>
      <a:lvl8pPr marL="1371600" algn="l" rtl="0" fontAlgn="base">
        <a:spcBef>
          <a:spcPct val="50000"/>
        </a:spcBef>
        <a:spcAft>
          <a:spcPct val="0"/>
        </a:spcAft>
        <a:defRPr sz="3600" b="1">
          <a:solidFill>
            <a:srgbClr val="1D2F68"/>
          </a:solidFill>
          <a:latin typeface="Arial" pitchFamily="34" charset="0"/>
        </a:defRPr>
      </a:lvl8pPr>
      <a:lvl9pPr marL="1828800" algn="l" rtl="0" fontAlgn="base">
        <a:spcBef>
          <a:spcPct val="50000"/>
        </a:spcBef>
        <a:spcAft>
          <a:spcPct val="0"/>
        </a:spcAft>
        <a:defRPr sz="3600" b="1">
          <a:solidFill>
            <a:srgbClr val="1D2F68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om.kraft@faa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 Operational Data Link Document (GOLD)</a:t>
            </a:r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449263" y="2400300"/>
            <a:ext cx="5151437" cy="693737"/>
          </a:xfrm>
        </p:spPr>
        <p:txBody>
          <a:bodyPr/>
          <a:lstStyle/>
          <a:p>
            <a:r>
              <a:rPr lang="en-US" dirty="0" smtClean="0"/>
              <a:t>Second (2</a:t>
            </a:r>
            <a:r>
              <a:rPr lang="en-US" baseline="30000" dirty="0" smtClean="0"/>
              <a:t>nd</a:t>
            </a:r>
            <a:r>
              <a:rPr lang="en-US" dirty="0" smtClean="0"/>
              <a:t>) Edition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23863" y="5889625"/>
            <a:ext cx="5176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39775" indent="-739775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2000"/>
              <a:t>Date:	13-17 May 2013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23863" y="3086100"/>
            <a:ext cx="471963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655763" indent="-1655763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4763" algn="l" eaLnBrk="1" hangingPunct="1"/>
            <a:r>
              <a:rPr lang="en-US" sz="2000" dirty="0"/>
              <a:t>Presented to:	</a:t>
            </a:r>
            <a:endParaRPr lang="en-US" sz="2000" dirty="0" smtClean="0"/>
          </a:p>
          <a:p>
            <a:pPr marL="0" indent="4763" algn="l" eaLnBrk="1" hangingPunct="1"/>
            <a:r>
              <a:rPr lang="en-US" sz="2000" dirty="0" smtClean="0"/>
              <a:t>Seventeenth </a:t>
            </a:r>
            <a:r>
              <a:rPr lang="en-US" sz="2000" dirty="0"/>
              <a:t>Meeting of the Communications, Navigation, Surveillance Sub-Group (CNS SG/17) </a:t>
            </a:r>
            <a:r>
              <a:rPr lang="en-US" sz="2000" dirty="0" smtClean="0"/>
              <a:t>of </a:t>
            </a:r>
            <a:r>
              <a:rPr lang="en-US" sz="2000" dirty="0"/>
              <a:t>APANPIRG</a:t>
            </a:r>
          </a:p>
          <a:p>
            <a:pPr algn="l" eaLnBrk="1" hangingPunct="1"/>
            <a:endParaRPr lang="en-US" sz="2000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23863" y="5029200"/>
            <a:ext cx="5176837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5138" indent="-4651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2000" dirty="0"/>
              <a:t>By:	Tom Kraft</a:t>
            </a:r>
            <a:br>
              <a:rPr lang="en-US" sz="2000" dirty="0"/>
            </a:br>
            <a:r>
              <a:rPr lang="en-US" sz="2000" dirty="0">
                <a:hlinkClick r:id="rId3"/>
              </a:rPr>
              <a:t>tom.kraft@faa.gov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0" y="1440180"/>
            <a:ext cx="3744883" cy="4846320"/>
          </a:xfrm>
          <a:prstGeom prst="rect">
            <a:avLst/>
          </a:prstGeom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GOLD, 2nd Edition, trailer (1 of 2)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299"/>
            <a:ext cx="8047038" cy="476250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dirty="0" smtClean="0"/>
              <a:t>Applies to FANS 1/A, ATN B1 and FANS 1/A­-ATN B1 aircraft and ground systems in all airspace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 smtClean="0"/>
              <a:t>Where procedural separations are applied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 smtClean="0"/>
              <a:t>Where ATS surveillance services are provided </a:t>
            </a:r>
          </a:p>
          <a:p>
            <a:pPr>
              <a:lnSpc>
                <a:spcPct val="120000"/>
              </a:lnSpc>
              <a:defRPr/>
            </a:pPr>
            <a:r>
              <a:rPr lang="en-US" dirty="0" smtClean="0"/>
              <a:t>Generalized Chapter 2 data link description</a:t>
            </a:r>
          </a:p>
          <a:p>
            <a:pPr>
              <a:lnSpc>
                <a:spcPct val="120000"/>
              </a:lnSpc>
              <a:defRPr/>
            </a:pPr>
            <a:r>
              <a:rPr lang="en-US" dirty="0" smtClean="0"/>
              <a:t>Common procedures (for most part) in Chapter 4-6</a:t>
            </a:r>
          </a:p>
          <a:p>
            <a:pPr>
              <a:lnSpc>
                <a:spcPct val="120000"/>
              </a:lnSpc>
              <a:defRPr/>
            </a:pPr>
            <a:r>
              <a:rPr lang="en-US" dirty="0"/>
              <a:t>Addresses High Level Safety Conference (HLSC) recommendations (AN </a:t>
            </a:r>
            <a:r>
              <a:rPr lang="en-US" dirty="0" smtClean="0"/>
              <a:t>13/2.5-13/16, 15 March 2013)</a:t>
            </a:r>
            <a:endParaRPr lang="en-US" dirty="0"/>
          </a:p>
          <a:p>
            <a:pPr lvl="1">
              <a:lnSpc>
                <a:spcPct val="120000"/>
              </a:lnSpc>
              <a:defRPr/>
            </a:pPr>
            <a:r>
              <a:rPr lang="en-US" dirty="0" smtClean="0"/>
              <a:t>Data link initiation failure procedure (not CPDLC initiation)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 smtClean="0"/>
              <a:t>For </a:t>
            </a:r>
            <a:r>
              <a:rPr lang="en-US" dirty="0"/>
              <a:t>ADS-C conformance </a:t>
            </a:r>
            <a:r>
              <a:rPr lang="en-US" dirty="0" smtClean="0"/>
              <a:t>monitoring</a:t>
            </a:r>
            <a:endParaRPr lang="en-US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GOLD, 2</a:t>
            </a:r>
            <a:r>
              <a:rPr lang="en-US" baseline="30000" dirty="0" smtClean="0"/>
              <a:t>nd</a:t>
            </a:r>
            <a:r>
              <a:rPr lang="en-US" dirty="0" smtClean="0"/>
              <a:t> Edition, trailer (2 of 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43000"/>
            <a:ext cx="8047038" cy="49149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Added advanced air traffic services supported by data link</a:t>
            </a:r>
          </a:p>
          <a:p>
            <a:pPr lvl="1" eaLnBrk="1" hangingPunct="1"/>
            <a:r>
              <a:rPr lang="en-US" sz="2000" dirty="0" smtClean="0"/>
              <a:t>CPDLC for ATC-initiated re-route procedure</a:t>
            </a:r>
          </a:p>
          <a:p>
            <a:pPr lvl="1" eaLnBrk="1" hangingPunct="1"/>
            <a:r>
              <a:rPr lang="en-US" sz="2000" dirty="0" smtClean="0"/>
              <a:t>CPDLC for ADS-B in trail procedure (ITP)</a:t>
            </a:r>
          </a:p>
          <a:p>
            <a:pPr eaLnBrk="1" hangingPunct="1"/>
            <a:r>
              <a:rPr lang="en-US" sz="2400" dirty="0" smtClean="0"/>
              <a:t>Clarified position reporting requirements in ADS-C environments, e.g. reporting revised time estimates</a:t>
            </a:r>
          </a:p>
          <a:p>
            <a:pPr lvl="1" eaLnBrk="1" hangingPunct="1"/>
            <a:r>
              <a:rPr lang="en-US" sz="2000" dirty="0" smtClean="0"/>
              <a:t>Annex 2, paragraph 3.6.2.2 c), Doc 7030 and AIP (or other)</a:t>
            </a:r>
          </a:p>
          <a:p>
            <a:pPr eaLnBrk="1" hangingPunct="1"/>
            <a:r>
              <a:rPr lang="en-US" sz="2400" dirty="0" smtClean="0"/>
              <a:t>Updated Appendix E, Region / State specifics, with new look and includes European Region</a:t>
            </a:r>
          </a:p>
          <a:p>
            <a:pPr eaLnBrk="1" hangingPunct="1"/>
            <a:r>
              <a:rPr lang="en-US" sz="2400" dirty="0" smtClean="0"/>
              <a:t>Includes guidance on RCP – RSP specifications and post-implementation monitoring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GOLD contents</a:t>
            </a:r>
          </a:p>
        </p:txBody>
      </p:sp>
      <p:graphicFrame>
        <p:nvGraphicFramePr>
          <p:cNvPr id="1775720" name="Group 10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78538059"/>
              </p:ext>
            </p:extLst>
          </p:nvPr>
        </p:nvGraphicFramePr>
        <p:xfrm>
          <a:off x="487363" y="1296988"/>
          <a:ext cx="8199437" cy="4511676"/>
        </p:xfrm>
        <a:graphic>
          <a:graphicData uri="http://schemas.openxmlformats.org/drawingml/2006/table">
            <a:tbl>
              <a:tblPr/>
              <a:tblGrid>
                <a:gridCol w="1941512"/>
                <a:gridCol w="4425950"/>
                <a:gridCol w="1831975"/>
              </a:tblGrid>
              <a:tr h="34766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Information</a:t>
                      </a:r>
                    </a:p>
                  </a:txBody>
                  <a:tcPr marT="0" marB="0" anchor="ctr" horzOverflow="overflow">
                    <a:lnL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Introduction, background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scope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Foreword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6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Definitions of terms / acronyms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Chapter 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7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Data link general familiarization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Chapter 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607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Guidelines</a:t>
                      </a:r>
                    </a:p>
                  </a:txBody>
                  <a:tcPr marT="0" marB="0" anchor="ctr" horzOverflow="overflow">
                    <a:lnL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Data link service provision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Section 3.1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7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Operator – aircraft preparation </a:t>
                      </a:r>
                    </a:p>
                  </a:txBody>
                  <a:tcPr marT="0" marB="0" anchor="ctr" horzOverflow="overflow">
                    <a:lnL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Section 3.2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7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Controller – flight crew procedures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Chapters 4-7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93737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Supporting Guidelines</a:t>
                      </a:r>
                    </a:p>
                  </a:txBody>
                  <a:tcPr marT="0" marB="0" anchor="ctr" horzOverflow="overflow">
                    <a:lnL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CPDLC message sets / standardized free text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Appendix A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937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RCP – RSP specifications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Appendices</a:t>
                      </a:r>
                      <a:b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 and C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7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Post-implementation monitoring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Appendix D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937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Region/State &amp; aircraft specifics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Appendices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 and F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Comment summary </a:t>
            </a:r>
            <a:endParaRPr lang="en-US" dirty="0"/>
          </a:p>
        </p:txBody>
      </p:sp>
      <p:graphicFrame>
        <p:nvGraphicFramePr>
          <p:cNvPr id="12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07370996"/>
              </p:ext>
            </p:extLst>
          </p:nvPr>
        </p:nvGraphicFramePr>
        <p:xfrm>
          <a:off x="495300" y="1508125"/>
          <a:ext cx="4040188" cy="438912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073725"/>
                <a:gridCol w="1966463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GOLD Chapter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L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D2F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Comments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R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D2F6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General</a:t>
                      </a:r>
                      <a:endParaRPr lang="en-US" sz="2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L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20</a:t>
                      </a:r>
                      <a:endParaRPr lang="en-US" sz="2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R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Foreword</a:t>
                      </a:r>
                      <a:endParaRPr lang="en-US" sz="2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L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12</a:t>
                      </a:r>
                      <a:endParaRPr lang="en-US" sz="2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R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1" i="0" u="none" strike="noStrike"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L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12</a:t>
                      </a:r>
                      <a:endParaRPr lang="en-US" sz="2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R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1" i="0" u="none" strike="noStrike"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L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405</a:t>
                      </a:r>
                      <a:endParaRPr lang="en-US" sz="2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R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</a:t>
                      </a:r>
                      <a:endParaRPr lang="en-US" sz="2400" b="1" i="0" u="none" strike="noStrike"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L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50</a:t>
                      </a:r>
                      <a:endParaRPr lang="en-US" sz="2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R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1" i="0" u="none" strike="noStrike"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L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286</a:t>
                      </a:r>
                      <a:endParaRPr lang="en-US" sz="2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R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</a:t>
                      </a:r>
                      <a:endParaRPr lang="en-US" sz="2400" b="1" i="0" u="none" strike="noStrike"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L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234</a:t>
                      </a:r>
                      <a:endParaRPr lang="en-US" sz="2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R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</a:t>
                      </a:r>
                      <a:endParaRPr lang="en-US" sz="2400" b="1" i="0" u="none" strike="noStrike"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L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56</a:t>
                      </a:r>
                      <a:endParaRPr lang="en-US" sz="2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R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</a:t>
                      </a:r>
                      <a:endParaRPr lang="en-US" sz="2400" b="1" i="0" u="none" strike="noStrike"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L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R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73966388"/>
              </p:ext>
            </p:extLst>
          </p:nvPr>
        </p:nvGraphicFramePr>
        <p:xfrm>
          <a:off x="4594225" y="1508125"/>
          <a:ext cx="4040188" cy="438912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073725"/>
                <a:gridCol w="1966463"/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GOLD Chapter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L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D2F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Comments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R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D2F68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>
                          <a:effectLst/>
                        </a:rPr>
                        <a:t>Apx</a:t>
                      </a:r>
                      <a:r>
                        <a:rPr lang="en-US" sz="2400" u="none" strike="noStrike" dirty="0">
                          <a:effectLst/>
                        </a:rPr>
                        <a:t> A</a:t>
                      </a:r>
                      <a:endParaRPr lang="en-US" sz="2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L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21</a:t>
                      </a:r>
                      <a:endParaRPr lang="en-US" sz="2400" b="0" i="0" u="none" strike="noStrike"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R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>
                          <a:effectLst/>
                        </a:rPr>
                        <a:t>Apx</a:t>
                      </a:r>
                      <a:r>
                        <a:rPr lang="en-US" sz="2400" u="none" strike="noStrike" dirty="0">
                          <a:effectLst/>
                        </a:rPr>
                        <a:t> B</a:t>
                      </a:r>
                      <a:endParaRPr lang="en-US" sz="2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L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</a:t>
                      </a:r>
                      <a:endParaRPr lang="en-US" sz="2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R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>
                          <a:effectLst/>
                        </a:rPr>
                        <a:t>Apx</a:t>
                      </a:r>
                      <a:r>
                        <a:rPr lang="en-US" sz="2400" u="none" strike="noStrike" dirty="0">
                          <a:effectLst/>
                        </a:rPr>
                        <a:t> C</a:t>
                      </a:r>
                      <a:endParaRPr lang="en-US" sz="2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L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R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>
                          <a:effectLst/>
                        </a:rPr>
                        <a:t>Apx</a:t>
                      </a:r>
                      <a:r>
                        <a:rPr lang="en-US" sz="2400" u="none" strike="noStrike" dirty="0">
                          <a:effectLst/>
                        </a:rPr>
                        <a:t> D</a:t>
                      </a:r>
                      <a:endParaRPr lang="en-US" sz="2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L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24</a:t>
                      </a:r>
                      <a:endParaRPr lang="en-US" sz="2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R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Apx E</a:t>
                      </a:r>
                      <a:endParaRPr lang="en-US" sz="2400" b="1" i="0" u="none" strike="noStrike"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L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60</a:t>
                      </a:r>
                      <a:endParaRPr lang="en-US" sz="2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R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Apx F</a:t>
                      </a:r>
                      <a:endParaRPr lang="en-US" sz="2400" b="1" i="0" u="none" strike="noStrike"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L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9</a:t>
                      </a:r>
                      <a:endParaRPr lang="en-US" sz="2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R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L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T="18288" marB="18288" anchor="b">
                    <a:lnR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Total</a:t>
                      </a:r>
                      <a:endParaRPr lang="en-US" sz="2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T="210312" marB="228600" anchor="b">
                    <a:lnL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1196</a:t>
                      </a:r>
                      <a:endParaRPr lang="en-US" sz="2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T="210312" marB="228600" anchor="b">
                    <a:lnR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071220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GOLD, 2nd Edition, adoption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North Atlantic – NAT SPG – Jun 2013</a:t>
            </a:r>
          </a:p>
          <a:p>
            <a:pPr eaLnBrk="1" hangingPunct="1"/>
            <a:r>
              <a:rPr lang="en-US" dirty="0" smtClean="0"/>
              <a:t>Asia – Pacific – APANPIRG – Jun 2013</a:t>
            </a:r>
          </a:p>
          <a:p>
            <a:pPr eaLnBrk="1" hangingPunct="1"/>
            <a:r>
              <a:rPr lang="en-US" dirty="0" smtClean="0"/>
              <a:t>European – EANPG - Nov 2013</a:t>
            </a:r>
          </a:p>
          <a:p>
            <a:pPr lvl="1" eaLnBrk="1" hangingPunct="1"/>
            <a:r>
              <a:rPr lang="en-US" dirty="0" smtClean="0"/>
              <a:t>Propose to supersede LINk2000+ guidance docs</a:t>
            </a:r>
          </a:p>
          <a:p>
            <a:pPr eaLnBrk="1" hangingPunct="1"/>
            <a:r>
              <a:rPr lang="en-US" dirty="0" smtClean="0"/>
              <a:t>South American – SAM/IG – Oct 2013?</a:t>
            </a:r>
          </a:p>
          <a:p>
            <a:pPr eaLnBrk="1" hangingPunct="1"/>
            <a:r>
              <a:rPr lang="en-US" dirty="0" smtClean="0"/>
              <a:t>African – Indian Ocean – APIRG – Mar 2014?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Following adoption</a:t>
            </a:r>
          </a:p>
        </p:txBody>
      </p:sp>
      <p:sp>
        <p:nvSpPr>
          <p:cNvPr id="1536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95300" y="1357313"/>
            <a:ext cx="8047038" cy="477996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dirty="0" smtClean="0"/>
              <a:t>GOLD will provide basis for global harmonization of data link operations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 smtClean="0"/>
              <a:t>Regions should promulgate GOLD (2</a:t>
            </a:r>
            <a:r>
              <a:rPr lang="en-US" baseline="30000" dirty="0" smtClean="0"/>
              <a:t>nd</a:t>
            </a:r>
            <a:r>
              <a:rPr lang="en-US" dirty="0" smtClean="0"/>
              <a:t> Edition) </a:t>
            </a:r>
            <a:r>
              <a:rPr lang="en-US" dirty="0"/>
              <a:t>to the </a:t>
            </a:r>
            <a:r>
              <a:rPr lang="en-US" dirty="0" smtClean="0"/>
              <a:t>air navigation service </a:t>
            </a:r>
            <a:r>
              <a:rPr lang="en-US" dirty="0"/>
              <a:t>providers and operators to </a:t>
            </a:r>
            <a:r>
              <a:rPr lang="en-US" dirty="0" smtClean="0"/>
              <a:t>facilitate data link implementation and use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/>
              <a:t>GOLD ad-hoc working group </a:t>
            </a:r>
            <a:r>
              <a:rPr lang="en-US" dirty="0" smtClean="0"/>
              <a:t>stands ready to assist the </a:t>
            </a:r>
            <a:r>
              <a:rPr lang="en-US" dirty="0" smtClean="0"/>
              <a:t>ICAO Regional and Headquarters Secretariats </a:t>
            </a:r>
            <a:r>
              <a:rPr lang="en-US" dirty="0" smtClean="0"/>
              <a:t>on any </a:t>
            </a:r>
            <a:r>
              <a:rPr lang="en-US" dirty="0"/>
              <a:t>potential future amendments to the GOLD, as </a:t>
            </a:r>
            <a:r>
              <a:rPr lang="en-US" dirty="0" smtClean="0"/>
              <a:t>required</a:t>
            </a:r>
          </a:p>
          <a:p>
            <a:pPr eaLnBrk="1" hangingPunct="1">
              <a:lnSpc>
                <a:spcPct val="120000"/>
              </a:lnSpc>
            </a:pPr>
            <a:r>
              <a:rPr lang="en-GB" dirty="0"/>
              <a:t>ICAO OPLINKP </a:t>
            </a:r>
            <a:r>
              <a:rPr lang="en-GB" dirty="0" smtClean="0"/>
              <a:t>and Regions should coordinate to convert GOLD into a ICAO HQ Manual (Doc GOLD)</a:t>
            </a:r>
            <a:endParaRPr lang="en-US" dirty="0" smtClean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23555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defRPr/>
            </a:pPr>
            <a:r>
              <a:rPr lang="en-US" dirty="0" smtClean="0"/>
              <a:t>June 2010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GOLD (1</a:t>
            </a:r>
            <a:r>
              <a:rPr lang="en-US" baseline="30000" dirty="0" smtClean="0"/>
              <a:t>st</a:t>
            </a:r>
            <a:r>
              <a:rPr lang="en-US" dirty="0" smtClean="0"/>
              <a:t> Edition) was a very significant step towards the global harmonization of ADS-C and CPDLC procedures for pilots and air traffic controllers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 smtClean="0"/>
              <a:t>mainly using FANS 1/A in procedurally controlled airspace</a:t>
            </a:r>
          </a:p>
          <a:p>
            <a:pPr>
              <a:lnSpc>
                <a:spcPct val="120000"/>
              </a:lnSpc>
              <a:defRPr/>
            </a:pPr>
            <a:r>
              <a:rPr lang="en-US" dirty="0" smtClean="0"/>
              <a:t>April 2013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GOLD (2</a:t>
            </a:r>
            <a:r>
              <a:rPr lang="en-US" baseline="30000" dirty="0" smtClean="0"/>
              <a:t>nd</a:t>
            </a:r>
            <a:r>
              <a:rPr lang="en-US" dirty="0" smtClean="0"/>
              <a:t> Edition) intended to become applicable to existing and near term ADS-C and CPDLC implementations throughout the world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 smtClean="0"/>
              <a:t>including ATN B1 (Link 2000+) and airspace where ATS surveillance services are provided</a:t>
            </a:r>
            <a:endParaRPr lang="en-US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by the meeting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508125"/>
            <a:ext cx="8305800" cy="4511675"/>
          </a:xfrm>
        </p:spPr>
        <p:txBody>
          <a:bodyPr>
            <a:normAutofit fontScale="85000" lnSpcReduction="10000"/>
          </a:bodyPr>
          <a:lstStyle/>
          <a:p>
            <a:pPr marL="687388" indent="-687388">
              <a:buNone/>
            </a:pPr>
            <a:r>
              <a:rPr lang="en-CA" dirty="0" smtClean="0"/>
              <a:t>3.1	The APANPIRG CNS and ATM SGs are invited to:</a:t>
            </a:r>
            <a:endParaRPr lang="en-US" dirty="0" smtClean="0"/>
          </a:p>
          <a:p>
            <a:pPr marL="1203325" lvl="1" indent="-457200">
              <a:buAutoNum type="alphaLcParenR"/>
            </a:pPr>
            <a:r>
              <a:rPr lang="en-CA" dirty="0" smtClean="0"/>
              <a:t>note the information provided;</a:t>
            </a:r>
          </a:p>
          <a:p>
            <a:pPr marL="1203325" lvl="1" indent="-457200">
              <a:buFontTx/>
              <a:buAutoNum type="alphaLcParenR"/>
            </a:pPr>
            <a:r>
              <a:rPr lang="en-CA" dirty="0"/>
              <a:t>review and comment on </a:t>
            </a:r>
            <a:r>
              <a:rPr lang="en-CA" dirty="0" smtClean="0"/>
              <a:t>GOLD, 2</a:t>
            </a:r>
            <a:r>
              <a:rPr lang="en-CA" baseline="30000" dirty="0" smtClean="0"/>
              <a:t>nd</a:t>
            </a:r>
            <a:r>
              <a:rPr lang="en-CA" dirty="0" smtClean="0"/>
              <a:t> Edition, </a:t>
            </a:r>
            <a:r>
              <a:rPr lang="en-CA" dirty="0"/>
              <a:t>as provided at Appendix A; </a:t>
            </a:r>
            <a:r>
              <a:rPr lang="en-CA" dirty="0" smtClean="0"/>
              <a:t>and</a:t>
            </a:r>
          </a:p>
          <a:p>
            <a:pPr marL="1203325" lvl="1" indent="-457200">
              <a:buFontTx/>
              <a:buAutoNum type="alphaLcParenR"/>
            </a:pPr>
            <a:r>
              <a:rPr lang="en-CA" dirty="0"/>
              <a:t>recommend the APANPIRG the approval of the GOLD, </a:t>
            </a:r>
            <a:r>
              <a:rPr lang="en-CA" dirty="0" smtClean="0"/>
              <a:t>2</a:t>
            </a:r>
            <a:r>
              <a:rPr lang="en-CA" baseline="30000" dirty="0" smtClean="0"/>
              <a:t>nd</a:t>
            </a:r>
            <a:r>
              <a:rPr lang="en-CA" dirty="0" smtClean="0">
                <a:latin typeface="Calibri"/>
                <a:cs typeface="Calibri"/>
              </a:rPr>
              <a:t> </a:t>
            </a:r>
            <a:r>
              <a:rPr lang="en-CA" dirty="0" smtClean="0"/>
              <a:t>Edition, </a:t>
            </a:r>
            <a:r>
              <a:rPr lang="en-CA" dirty="0"/>
              <a:t>and consider following draft Conclusion</a:t>
            </a:r>
            <a:r>
              <a:rPr lang="en-CA" dirty="0" smtClean="0"/>
              <a:t>:</a:t>
            </a:r>
            <a:endParaRPr lang="en-US" dirty="0" smtClean="0"/>
          </a:p>
          <a:p>
            <a:pPr marL="457200" lvl="1" indent="0">
              <a:buNone/>
            </a:pPr>
            <a:endParaRPr lang="en-CA" dirty="0" smtClean="0"/>
          </a:p>
          <a:p>
            <a:pPr marL="3262313" lvl="1" indent="-3079750">
              <a:buNone/>
            </a:pPr>
            <a:r>
              <a:rPr lang="en-CA" b="1" dirty="0" smtClean="0"/>
              <a:t>Draft Conclusion 17/xx –	Adoption of </a:t>
            </a:r>
            <a:r>
              <a:rPr lang="en-CA" b="1" i="1" dirty="0" smtClean="0"/>
              <a:t>Global Operational Data Link Document (GOLD)</a:t>
            </a:r>
            <a:r>
              <a:rPr lang="en-CA" b="1" dirty="0" smtClean="0"/>
              <a:t>, 2</a:t>
            </a:r>
            <a:r>
              <a:rPr lang="en-CA" b="1" baseline="30000" dirty="0" smtClean="0"/>
              <a:t>nd</a:t>
            </a:r>
            <a:r>
              <a:rPr lang="en-CA" b="1" dirty="0" smtClean="0"/>
              <a:t> Edition</a:t>
            </a:r>
            <a:endParaRPr lang="en-US" b="1" dirty="0" smtClean="0"/>
          </a:p>
          <a:p>
            <a:pPr marL="168275" lvl="1" indent="0">
              <a:buNone/>
            </a:pPr>
            <a:r>
              <a:rPr lang="en-CA" dirty="0" smtClean="0"/>
              <a:t>That, the </a:t>
            </a:r>
            <a:r>
              <a:rPr lang="en-CA" i="1" dirty="0" smtClean="0"/>
              <a:t>Global Operational Data Link Document (GOLD)</a:t>
            </a:r>
            <a:r>
              <a:rPr lang="en-CA" dirty="0" smtClean="0"/>
              <a:t>, 2</a:t>
            </a:r>
            <a:r>
              <a:rPr lang="en-CA" baseline="30000" dirty="0" smtClean="0"/>
              <a:t>nd</a:t>
            </a:r>
            <a:r>
              <a:rPr lang="en-CA" dirty="0" smtClean="0">
                <a:latin typeface="Calibri"/>
                <a:cs typeface="Calibri"/>
              </a:rPr>
              <a:t> </a:t>
            </a:r>
            <a:r>
              <a:rPr lang="en-CA" dirty="0" smtClean="0"/>
              <a:t>Edition, provided in the Appendix [XX] to the Report be adopted.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0987" y="909935"/>
            <a:ext cx="64556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b="1" dirty="0">
                <a:solidFill>
                  <a:srgbClr val="FF0000"/>
                </a:solidFill>
              </a:rPr>
              <a:t>(slightly modified from </a:t>
            </a:r>
            <a:r>
              <a:rPr lang="en-US" sz="2000" b="1" dirty="0" smtClean="0">
                <a:solidFill>
                  <a:srgbClr val="FF0000"/>
                </a:solidFill>
              </a:rPr>
              <a:t>WP/18 </a:t>
            </a:r>
            <a:r>
              <a:rPr lang="en-US" sz="2000" b="1" dirty="0" smtClean="0">
                <a:solidFill>
                  <a:srgbClr val="FF0000"/>
                </a:solidFill>
                <a:sym typeface="Wingdings" pitchFamily="2" charset="2"/>
              </a:rPr>
              <a:t> GOLD, 2</a:t>
            </a:r>
            <a:r>
              <a:rPr lang="en-US" sz="2000" b="1" baseline="30000" dirty="0" smtClean="0">
                <a:solidFill>
                  <a:srgbClr val="FF0000"/>
                </a:solidFill>
                <a:sym typeface="Wingdings" pitchFamily="2" charset="2"/>
              </a:rPr>
              <a:t>nd</a:t>
            </a:r>
            <a:r>
              <a:rPr lang="en-US" sz="2000" b="1" dirty="0" smtClean="0">
                <a:solidFill>
                  <a:srgbClr val="FF0000"/>
                </a:solidFill>
                <a:sym typeface="Wingdings" pitchFamily="2" charset="2"/>
              </a:rPr>
              <a:t> Edition</a:t>
            </a:r>
            <a:r>
              <a:rPr lang="en-US" sz="2000" b="1" dirty="0" smtClean="0">
                <a:solidFill>
                  <a:srgbClr val="FF0000"/>
                </a:solidFill>
              </a:rPr>
              <a:t>)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074039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loud_question_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2413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eathrow-suns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9" r="2499" b="3816"/>
          <a:stretch>
            <a:fillRect/>
          </a:stretch>
        </p:blipFill>
        <p:spPr bwMode="auto">
          <a:xfrm>
            <a:off x="0" y="1588"/>
            <a:ext cx="9150350" cy="606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GOLD introduction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508125"/>
            <a:ext cx="8420100" cy="4511675"/>
          </a:xfrm>
        </p:spPr>
        <p:txBody>
          <a:bodyPr/>
          <a:lstStyle/>
          <a:p>
            <a:pPr eaLnBrk="1" hangingPunct="1"/>
            <a:r>
              <a:rPr lang="en-US" dirty="0" smtClean="0"/>
              <a:t>GOLD ad hoc Working Group established in 2008 (APANPIRG 19/9 and NAT SPG 44/9)</a:t>
            </a:r>
          </a:p>
          <a:p>
            <a:pPr lvl="1" eaLnBrk="1" hangingPunct="1"/>
            <a:r>
              <a:rPr lang="en-US" dirty="0" smtClean="0"/>
              <a:t>To develop common Performance-Based Data Link Guidance Material, which later became GOLD</a:t>
            </a:r>
          </a:p>
          <a:p>
            <a:pPr eaLnBrk="1" hangingPunct="1"/>
            <a:r>
              <a:rPr lang="en-US" dirty="0" smtClean="0"/>
              <a:t>After completion in June 2010, the North Atlantic (NAT) and Asia-Pacific (APAC) Regions </a:t>
            </a:r>
            <a:r>
              <a:rPr lang="en-US" dirty="0" smtClean="0"/>
              <a:t>adopted the </a:t>
            </a:r>
            <a:r>
              <a:rPr lang="en-US" i="1" dirty="0" smtClean="0"/>
              <a:t>Global Operational Data Link Document (GOLD)</a:t>
            </a:r>
            <a:r>
              <a:rPr lang="en-US" dirty="0" smtClean="0"/>
              <a:t>, First (1</a:t>
            </a:r>
            <a:r>
              <a:rPr lang="en-US" baseline="30000" dirty="0" smtClean="0"/>
              <a:t>st</a:t>
            </a:r>
            <a:r>
              <a:rPr lang="en-US" dirty="0" smtClean="0"/>
              <a:t>) Edition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“GOLD is a very significant step towards the global harmonization of ADS-C and CPDLC procedures for pilots and air traffic controllers.” – </a:t>
            </a:r>
            <a:r>
              <a:rPr lang="en-US" dirty="0" err="1" smtClean="0"/>
              <a:t>Mokhtar</a:t>
            </a:r>
            <a:r>
              <a:rPr lang="en-US" dirty="0" smtClean="0"/>
              <a:t> A. </a:t>
            </a:r>
            <a:r>
              <a:rPr lang="en-US" dirty="0" err="1" smtClean="0"/>
              <a:t>Awan</a:t>
            </a:r>
            <a:endParaRPr lang="en-US" dirty="0" smtClean="0"/>
          </a:p>
          <a:p>
            <a:pPr lvl="1" eaLnBrk="1" hangingPunct="1"/>
            <a:r>
              <a:rPr lang="en-US" dirty="0" smtClean="0"/>
              <a:t>Ref. T 3110.0 -AP108/10 (ATM), 28 June 2010</a:t>
            </a:r>
          </a:p>
          <a:p>
            <a:pPr eaLnBrk="1" hangingPunct="1"/>
            <a:r>
              <a:rPr lang="en-US" dirty="0" smtClean="0"/>
              <a:t>The GOLD now supersedes both the </a:t>
            </a:r>
          </a:p>
          <a:p>
            <a:pPr lvl="1" eaLnBrk="1" hangingPunct="1"/>
            <a:r>
              <a:rPr lang="en-US" dirty="0" smtClean="0"/>
              <a:t>NAT Data Link Guidance Material and </a:t>
            </a:r>
          </a:p>
          <a:p>
            <a:pPr lvl="1" eaLnBrk="1" hangingPunct="1"/>
            <a:r>
              <a:rPr lang="en-US" dirty="0" smtClean="0"/>
              <a:t>FANS 1/A Operations Manual (FOM)</a:t>
            </a:r>
          </a:p>
        </p:txBody>
      </p:sp>
    </p:spTree>
    <p:extLst>
      <p:ext uri="{BB962C8B-B14F-4D97-AF65-F5344CB8AC3E}">
        <p14:creationId xmlns:p14="http://schemas.microsoft.com/office/powerpoint/2010/main" val="2746434158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 amendment program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1"/>
            <a:ext cx="8047038" cy="47625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Nov 2010 – EANPG </a:t>
            </a:r>
            <a:r>
              <a:rPr lang="en-US" dirty="0" smtClean="0"/>
              <a:t>approved amendment </a:t>
            </a:r>
            <a:r>
              <a:rPr lang="en-US" dirty="0" smtClean="0"/>
              <a:t>program </a:t>
            </a:r>
            <a:r>
              <a:rPr lang="en-US" dirty="0" smtClean="0"/>
              <a:t>to support data </a:t>
            </a:r>
            <a:r>
              <a:rPr lang="en-US" dirty="0" smtClean="0"/>
              <a:t>link implementation in the EUR Region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Amendment program will allow GOLD to be applicable to ATS data link worldwide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GOLD ad hoc WG </a:t>
            </a:r>
            <a:r>
              <a:rPr lang="en-US" dirty="0" smtClean="0"/>
              <a:t>was tasked with the work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Solicited and coordinated proposals for amendment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Interpreted GOLD guidance in its application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Facilitated implementation of data link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23838"/>
            <a:ext cx="8191500" cy="847725"/>
          </a:xfrm>
        </p:spPr>
        <p:txBody>
          <a:bodyPr/>
          <a:lstStyle/>
          <a:p>
            <a:pPr eaLnBrk="1" hangingPunct="1"/>
            <a:r>
              <a:rPr lang="en-US" smtClean="0"/>
              <a:t>EUR Region plans to endorse GOLD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Amendments were needed to support EUR </a:t>
            </a:r>
            <a:r>
              <a:rPr lang="en-US" dirty="0" smtClean="0"/>
              <a:t>Region implementing </a:t>
            </a:r>
            <a:r>
              <a:rPr lang="en-US" dirty="0" smtClean="0"/>
              <a:t>rule for data link services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Operational differences – airspace where ATS surveillance services are provided (domestic) versus airspace where procedural separations are applied (oceanic and remote)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Technical differences – ATN B1 (LINK 2000+ CPDLC) versus FANS 1/A (CPDLC and ADS-C)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Ensure amendments are globally acceptable 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Participating ICAO Regions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Bangkok </a:t>
            </a:r>
            <a:r>
              <a:rPr lang="en-US" dirty="0"/>
              <a:t>(</a:t>
            </a:r>
            <a:r>
              <a:rPr lang="en-US" dirty="0" smtClean="0"/>
              <a:t>APAC</a:t>
            </a:r>
            <a:r>
              <a:rPr lang="en-US" dirty="0"/>
              <a:t>) – </a:t>
            </a:r>
            <a:r>
              <a:rPr lang="en-US" dirty="0" smtClean="0"/>
              <a:t>Asia / Pacific Regions</a:t>
            </a:r>
          </a:p>
          <a:p>
            <a:pPr eaLnBrk="1" hangingPunct="1"/>
            <a:r>
              <a:rPr lang="en-US" dirty="0" smtClean="0"/>
              <a:t>Paris (EUR-NAT) – European / North Atlantic Regions</a:t>
            </a:r>
          </a:p>
          <a:p>
            <a:pPr eaLnBrk="1" hangingPunct="1"/>
            <a:r>
              <a:rPr lang="en-US" dirty="0" smtClean="0"/>
              <a:t>Lima (SAM) – South American Region</a:t>
            </a:r>
          </a:p>
          <a:p>
            <a:pPr eaLnBrk="1" hangingPunct="1"/>
            <a:r>
              <a:rPr lang="en-US" dirty="0" smtClean="0"/>
              <a:t>Dakar (AFI) – African – Indian Ocean Region</a:t>
            </a:r>
          </a:p>
          <a:p>
            <a:pPr eaLnBrk="1" hangingPunct="1"/>
            <a:r>
              <a:rPr lang="en-US" dirty="0" smtClean="0"/>
              <a:t>Mexico (CAR) – Caribbean Region</a:t>
            </a:r>
          </a:p>
          <a:p>
            <a:pPr eaLnBrk="1" hangingPunct="1"/>
            <a:r>
              <a:rPr lang="en-US" dirty="0" smtClean="0"/>
              <a:t>And also North American (NAM) Region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Participating international organizations and industry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508125"/>
            <a:ext cx="8191500" cy="4511675"/>
          </a:xfrm>
        </p:spPr>
        <p:txBody>
          <a:bodyPr>
            <a:normAutofit/>
          </a:bodyPr>
          <a:lstStyle/>
          <a:p>
            <a:r>
              <a:rPr lang="en-US" dirty="0" smtClean="0"/>
              <a:t>ICAO Montreal - Headquarters (OPLINKP)</a:t>
            </a:r>
          </a:p>
          <a:p>
            <a:r>
              <a:rPr lang="en-US" dirty="0" smtClean="0"/>
              <a:t>IATA, IFALPA and operators / pilots</a:t>
            </a:r>
          </a:p>
          <a:p>
            <a:r>
              <a:rPr lang="en-US" dirty="0" smtClean="0"/>
              <a:t>CANSO, IFATCA, ANSPs and controllers</a:t>
            </a:r>
          </a:p>
          <a:p>
            <a:r>
              <a:rPr lang="en-US" dirty="0" smtClean="0"/>
              <a:t>IBAC, IGA and general aviation community</a:t>
            </a:r>
          </a:p>
          <a:p>
            <a:r>
              <a:rPr lang="en-US" dirty="0" smtClean="0"/>
              <a:t>ATS system suppliers</a:t>
            </a:r>
          </a:p>
          <a:p>
            <a:r>
              <a:rPr lang="en-US" dirty="0" smtClean="0"/>
              <a:t>Aircraft manufacturers / equipment suppliers</a:t>
            </a:r>
          </a:p>
          <a:p>
            <a:r>
              <a:rPr lang="en-US" dirty="0" smtClean="0"/>
              <a:t>CSPs and satellite service providers (SSPs)</a:t>
            </a:r>
            <a:endParaRPr lang="en-US" dirty="0" smtClean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GOLD Working Group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08125"/>
            <a:ext cx="8305800" cy="1235075"/>
          </a:xfrm>
        </p:spPr>
        <p:txBody>
          <a:bodyPr/>
          <a:lstStyle/>
          <a:p>
            <a:pPr eaLnBrk="1" hangingPunct="1"/>
            <a:r>
              <a:rPr lang="en-US" sz="2400" smtClean="0"/>
              <a:t>120+ GOLD website subscribers</a:t>
            </a:r>
          </a:p>
          <a:p>
            <a:pPr eaLnBrk="1" hangingPunct="1"/>
            <a:r>
              <a:rPr lang="en-US" sz="2400" smtClean="0"/>
              <a:t>56 different organizations from 27 different countries</a:t>
            </a:r>
          </a:p>
        </p:txBody>
      </p:sp>
      <p:graphicFrame>
        <p:nvGraphicFramePr>
          <p:cNvPr id="1781764" name="Group 4"/>
          <p:cNvGraphicFramePr>
            <a:graphicFrameLocks noGrp="1"/>
          </p:cNvGraphicFramePr>
          <p:nvPr>
            <p:ph sz="half" idx="2"/>
          </p:nvPr>
        </p:nvGraphicFramePr>
        <p:xfrm>
          <a:off x="495300" y="2743200"/>
          <a:ext cx="8047038" cy="3017835"/>
        </p:xfrm>
        <a:graphic>
          <a:graphicData uri="http://schemas.openxmlformats.org/drawingml/2006/table">
            <a:tbl>
              <a:tblPr/>
              <a:tblGrid>
                <a:gridCol w="2681288"/>
                <a:gridCol w="2684462"/>
                <a:gridCol w="2681288"/>
              </a:tblGrid>
              <a:tr h="3353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AUSTRALIA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25" marB="45725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MALAYSIA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RUSSIAN FEDERATION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BELGIUM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25" marB="45725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MEXICO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SENEGAL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CANADA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25" marB="45725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NETHERLANDS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SINGAPORE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FRANCE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25" marB="45725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NEW ZEALAND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SPAIN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GERMANY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25" marB="45725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OMAN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THAILAND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ICELAND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25" marB="45725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PERU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TUNISIA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ITALY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25" marB="45725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PORTUGAL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UNITED ARAB EMIRATES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JAPAN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25" marB="45725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REPUBLIC OF KOREA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UNITED KINGDOM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LIBYA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25" marB="45725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ROMANIA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UNITED STATES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Activity since GOLD 1st Edition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8047038" cy="49371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10-14 Oct 2011 – GOLD/4 in Paris, France – 27 attended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21 Oct 2011 – GOLD v1.1 Working Draft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9 May 2012 – GOLD Web 4.1 – 17 attended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14 May 2012 – GOLD v1.2 Working Draft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10-15 Jun 2012 – GOLD/5 in Miami – 28 attended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30 Jun 2012 – GOLD v1.3 Working Draft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17 Oct 2012 – GOLD Web 5.1 – 23 attended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4 Nov 2012 – GOLD v1.4 Working Draft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18 Jan 2013 – GOLD v1.4.1 Working Draft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28 Jan to 4 Feb 2013 – GOLD/6 in Phoenix – 38 attended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4 Feb 2013 – GOLD v1.4.4 Working Draft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16 Feb 2013 – GOLD v1.5 Final Draft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2286000"/>
            <a:ext cx="6468445" cy="1754326"/>
          </a:xfrm>
          <a:prstGeom prst="rect">
            <a:avLst/>
          </a:prstGeom>
          <a:solidFill>
            <a:srgbClr val="FDE5CD">
              <a:alpha val="50196"/>
            </a:srgbClr>
          </a:solidFill>
          <a:ln w="57150">
            <a:solidFill>
              <a:schemeClr val="accent1">
                <a:lumMod val="20000"/>
                <a:lumOff val="8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27000"/>
          </a:effectLst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cap="all" spc="0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26 </a:t>
            </a:r>
            <a:r>
              <a:rPr lang="en-US" sz="5400" b="1" spc="0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April</a:t>
            </a:r>
            <a:r>
              <a:rPr lang="en-US" sz="5400" b="1" cap="all" spc="0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2013 </a:t>
            </a:r>
            <a:r>
              <a:rPr lang="en-US" sz="5400" b="1" cap="all" spc="0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></a:t>
            </a:r>
            <a:r>
              <a:rPr lang="en-US" sz="5400" b="1" cap="all" spc="0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GOLD 2</a:t>
            </a:r>
            <a:r>
              <a:rPr lang="en-US" sz="5400" b="1" cap="all" spc="0" baseline="30000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nd</a:t>
            </a:r>
            <a:r>
              <a:rPr lang="en-US" sz="5400" b="1" cap="all" spc="0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spc="0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Edition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05-12-01_Required Communication Performance_V3_TKraft with AF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05-12-01_Required Communication Performance_V3_TKraft with AF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05-12-01_Required Communication Performance_V3_TKraft with AF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-12-01_Required Communication Performance_V3_TKraft with AF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-12-01_Required Communication Performance_V3_TKraft with AF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-12-01_Required Communication Performance_V3_TKraft with AF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-12-01_Required Communication Performance_V3_TKraft with AF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-12-01_Required Communication Performance_V3_TKraft with AF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5-12-01_Required Communication Performance_V3_TKraft with AF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5-12-01_Required Communication Performance_V3_TKraft with AF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5-12-01_Required Communication Performance_V3_TKraft with AF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5-12-01_Required Communication Performance_V3_TKraft with AF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5-12-01_Required Communication Performance_V3_TKraft with AF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5-12-01_Required Communication Performance_V3_TKraft with AF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43197A9E908A47827FCEC1DFAA35AC" ma:contentTypeVersion="5" ma:contentTypeDescription="Create a new document." ma:contentTypeScope="" ma:versionID="3339ee465e679044d442d05bac7374a2">
  <xsd:schema xmlns:xsd="http://www.w3.org/2001/XMLSchema" xmlns:xs="http://www.w3.org/2001/XMLSchema" xmlns:p="http://schemas.microsoft.com/office/2006/metadata/properties" xmlns:ns2="2b0c29a6-a2e0-472b-bfb4-397922b0132f" targetNamespace="http://schemas.microsoft.com/office/2006/metadata/properties" ma:root="true" ma:fieldsID="5c84928c2a5c4de300c71ae487b21fdc" ns2:_="">
    <xsd:import namespace="2b0c29a6-a2e0-472b-bfb4-397922b0132f"/>
    <xsd:element name="properties">
      <xsd:complexType>
        <xsd:sequence>
          <xsd:element name="documentManagement">
            <xsd:complexType>
              <xsd:all>
                <xsd:element ref="ns2:Number" minOccurs="0"/>
                <xsd:element ref="ns2:Update_x0020_Date" minOccurs="0"/>
                <xsd:element ref="ns2:Presenter" minOccurs="0"/>
                <xsd:element ref="ns2:Category" minOccurs="0"/>
                <xsd:element ref="ns2:Typ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0c29a6-a2e0-472b-bfb4-397922b0132f" elementFormDefault="qualified">
    <xsd:import namespace="http://schemas.microsoft.com/office/2006/documentManagement/types"/>
    <xsd:import namespace="http://schemas.microsoft.com/office/infopath/2007/PartnerControls"/>
    <xsd:element name="Number" ma:index="8" nillable="true" ma:displayName="Number" ma:internalName="Number">
      <xsd:simpleType>
        <xsd:restriction base="dms:Text">
          <xsd:maxLength value="255"/>
        </xsd:restriction>
      </xsd:simpleType>
    </xsd:element>
    <xsd:element name="Update_x0020_Date" ma:index="9" nillable="true" ma:displayName="Update Date" ma:internalName="Update_x0020_Date">
      <xsd:simpleType>
        <xsd:restriction base="dms:Text">
          <xsd:maxLength value="255"/>
        </xsd:restriction>
      </xsd:simpleType>
    </xsd:element>
    <xsd:element name="Presenter" ma:index="10" nillable="true" ma:displayName="Presenter" ma:internalName="Presenter">
      <xsd:simpleType>
        <xsd:restriction base="dms:Text">
          <xsd:maxLength value="255"/>
        </xsd:restriction>
      </xsd:simpleType>
    </xsd:element>
    <xsd:element name="Category" ma:index="11" nillable="true" ma:displayName="Category" ma:format="Dropdown" ma:internalName="Category">
      <xsd:simpleType>
        <xsd:union memberTypes="dms:Text">
          <xsd:simpleType>
            <xsd:restriction base="dms:Choice">
              <xsd:enumeration value="1-Report"/>
              <xsd:enumeration value="2-General Information"/>
              <xsd:enumeration value="3-Working Papers"/>
              <xsd:enumeration value="4-Information Papers"/>
              <xsd:enumeration value="5-Presentations"/>
              <xsd:enumeration value="6-Discussion papers"/>
            </xsd:restriction>
          </xsd:simpleType>
        </xsd:union>
      </xsd:simpleType>
    </xsd:element>
    <xsd:element name="Type_x0020_Name" ma:index="12" nillable="true" ma:displayName="Type Name" ma:internalName="Type_x0020_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er xmlns="2b0c29a6-a2e0-472b-bfb4-397922b0132f">USA</Presenter>
    <Category xmlns="2b0c29a6-a2e0-472b-bfb4-397922b0132f">3-Working Papers</Category>
    <Type_x0020_Name xmlns="2b0c29a6-a2e0-472b-bfb4-397922b0132f" xsi:nil="true"/>
    <Update_x0020_Date xmlns="2b0c29a6-a2e0-472b-bfb4-397922b0132f">May 17,2013</Update_x0020_Date>
    <Number xmlns="2b0c29a6-a2e0-472b-bfb4-397922b0132f">WP/18</Number>
  </documentManagement>
</p:properties>
</file>

<file path=customXml/itemProps1.xml><?xml version="1.0" encoding="utf-8"?>
<ds:datastoreItem xmlns:ds="http://schemas.openxmlformats.org/officeDocument/2006/customXml" ds:itemID="{80E2CBC1-B9B1-4E23-9F46-B9B53A3EFEF8}"/>
</file>

<file path=customXml/itemProps2.xml><?xml version="1.0" encoding="utf-8"?>
<ds:datastoreItem xmlns:ds="http://schemas.openxmlformats.org/officeDocument/2006/customXml" ds:itemID="{C1947A5C-4EB1-4E11-83E2-F51FF8C03FFC}"/>
</file>

<file path=customXml/itemProps3.xml><?xml version="1.0" encoding="utf-8"?>
<ds:datastoreItem xmlns:ds="http://schemas.openxmlformats.org/officeDocument/2006/customXml" ds:itemID="{7CA347E2-099E-4106-9963-42AD3B167A87}"/>
</file>

<file path=docProps/app.xml><?xml version="1.0" encoding="utf-8"?>
<Properties xmlns="http://schemas.openxmlformats.org/officeDocument/2006/extended-properties" xmlns:vt="http://schemas.openxmlformats.org/officeDocument/2006/docPropsVTypes">
  <Template>060609_PARC_Data Link Roadmap_v2.6_TK</Template>
  <TotalTime>143168036</TotalTime>
  <Pages>46</Pages>
  <Words>932</Words>
  <Application>Microsoft Office PowerPoint</Application>
  <PresentationFormat>On-screen Show (4:3)</PresentationFormat>
  <Paragraphs>191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05-12-01_Required Communication Performance_V3_TKraft with AFS</vt:lpstr>
      <vt:lpstr>Global Operational Data Link Document (GOLD)</vt:lpstr>
      <vt:lpstr>GOLD introduction</vt:lpstr>
      <vt:lpstr>GOLD recognition</vt:lpstr>
      <vt:lpstr>GOLD amendment program</vt:lpstr>
      <vt:lpstr>EUR Region plans to endorse GOLD</vt:lpstr>
      <vt:lpstr>Participating ICAO Regions</vt:lpstr>
      <vt:lpstr>Participating international organizations and industry</vt:lpstr>
      <vt:lpstr>GOLD Working Group</vt:lpstr>
      <vt:lpstr>Activity since GOLD 1st Edition</vt:lpstr>
      <vt:lpstr>GOLD, 2nd Edition, trailer (1 of 2)</vt:lpstr>
      <vt:lpstr>GOLD, 2nd Edition, trailer (2 of 2)</vt:lpstr>
      <vt:lpstr>GOLD contents</vt:lpstr>
      <vt:lpstr>Comment summary </vt:lpstr>
      <vt:lpstr>GOLD, 2nd Edition, adoption</vt:lpstr>
      <vt:lpstr>Following adoption</vt:lpstr>
      <vt:lpstr>Summary</vt:lpstr>
      <vt:lpstr>Action by the meeting </vt:lpstr>
      <vt:lpstr>PowerPoint Presentation</vt:lpstr>
      <vt:lpstr>PowerPoint Presentation</vt:lpstr>
    </vt:vector>
  </TitlesOfParts>
  <Company>Chairman, PARC CWG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GOLD (Power Point Presentation)</dc:title>
  <dc:subject>Update</dc:subject>
  <dc:creator>Tom Kraft and Arnold Oldach</dc:creator>
  <cp:lastModifiedBy>Tom Kraft</cp:lastModifiedBy>
  <cp:revision>935</cp:revision>
  <cp:lastPrinted>1999-05-01T20:41:40Z</cp:lastPrinted>
  <dcterms:created xsi:type="dcterms:W3CDTF">1997-01-20T14:07:04Z</dcterms:created>
  <dcterms:modified xsi:type="dcterms:W3CDTF">2013-05-15T01:56:12Z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er">
    <vt:lpwstr>Tom Kraft</vt:lpwstr>
  </property>
  <property fmtid="{D5CDD505-2E9C-101B-9397-08002B2CF9AE}" pid="3" name="Day">
    <vt:lpwstr>1) CSTA Presentation</vt:lpwstr>
  </property>
  <property fmtid="{D5CDD505-2E9C-101B-9397-08002B2CF9AE}" pid="4" name="Order">
    <vt:r8>4600</vt:r8>
  </property>
  <property fmtid="{D5CDD505-2E9C-101B-9397-08002B2CF9AE}" pid="5" name="Doc">
    <vt:lpwstr/>
  </property>
  <property fmtid="{D5CDD505-2E9C-101B-9397-08002B2CF9AE}" pid="6" name="Category0">
    <vt:lpwstr>Presentations</vt:lpwstr>
  </property>
  <property fmtid="{D5CDD505-2E9C-101B-9397-08002B2CF9AE}" pid="7" name="ContentTypeId">
    <vt:lpwstr>0x0101003943197A9E908A47827FCEC1DFAA35AC</vt:lpwstr>
  </property>
</Properties>
</file>